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301" r:id="rId3"/>
    <p:sldId id="297" r:id="rId4"/>
    <p:sldId id="283" r:id="rId5"/>
    <p:sldId id="302" r:id="rId6"/>
    <p:sldId id="303" r:id="rId7"/>
    <p:sldId id="304" r:id="rId8"/>
    <p:sldId id="305" r:id="rId9"/>
    <p:sldId id="308" r:id="rId10"/>
    <p:sldId id="306" r:id="rId11"/>
    <p:sldId id="307" r:id="rId12"/>
    <p:sldId id="309" r:id="rId13"/>
    <p:sldId id="310" r:id="rId14"/>
    <p:sldId id="311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109"/>
    <a:srgbClr val="F7B737"/>
    <a:srgbClr val="FFC611"/>
    <a:srgbClr val="EEA400"/>
    <a:srgbClr val="FFC819"/>
    <a:srgbClr val="212DAF"/>
    <a:srgbClr val="B07808"/>
    <a:srgbClr val="705500"/>
    <a:srgbClr val="000000"/>
    <a:srgbClr val="F6A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79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95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2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07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2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2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1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9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3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26E47-970D-36E8-BD3C-C1EE820AF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AF50D1-030A-87E8-5679-7CCE262FB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D4F46A-BDC4-9000-C1FB-E2B625D5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CD0C6E-5F72-97F5-DBA6-878FE8B1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07CB7-BBBB-A3F4-766A-6246ABEE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88720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DC7E1-96D2-3D16-73E0-496722AB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B279CC-F8D2-3840-E303-960766F4D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7B78F8-B55F-0624-95C9-E4EA3A43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270A62-3403-0155-F90D-AFE1FF9D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2FA07-7624-F9E9-EC6B-7822E3D1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884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AA617E-E418-72C3-6362-02AED4E86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089D02-1FFE-E795-B0DC-86382D90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22820B-1001-8867-354A-4CF53102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52A21-6C44-1DBD-0961-83C09361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4EE05-DC97-9769-AD3D-89E0D655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4385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08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33C65-4B42-DC09-6F09-B68959E9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3416C-F826-8E32-3999-67937DA0B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A7731-6854-EB46-B282-3C2EEE91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02FDDF-916B-0983-1BD8-F6FB88CE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DC8033-0BB9-684D-FD85-E8D5389E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5798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7F884-4EDF-F1F5-FA42-720A2CD3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8EF081-99CC-B12B-A966-2758E0DB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28441-CE41-C8B3-8F9E-A94E4857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AD01B2-C0B3-CA27-CA6D-F15EB12E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D43F6-C3E5-6E77-3288-F1F7188F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0365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7E31E-6D5E-7CDE-2244-42F615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FF2F9-AE0F-DAAA-D06C-A19B26872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AC47E5-89C8-77AF-9E56-A0301683A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7DDEE8-D0C6-6A8F-9CFD-A045902E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EDFC69-E5EA-9E86-2149-206B2955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A5FD59-207A-AA85-8A0B-57DF6694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3744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77103-C0F2-82CF-2675-A135FDBB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3B0D5-4340-EECC-7E21-FA7CA32D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C298C1-7F03-E3ED-1E97-3AFA81E41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52CB91-1FE9-A8A3-2AB3-719705640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71A4A9-95C4-B5BE-DC06-C3ED91731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445238-3A3A-6678-1907-3B196D73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BB01BC-9B25-BAC3-5C2C-590D8E11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E0F7A0-517C-58BD-7B76-A07ED0FD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564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9A06-814A-E106-4728-4B57E4B0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DB1ABB-5083-5A23-C4B2-2B61036A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F4A9FF-F4DC-EA0C-558F-95826B4A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B2A2F7-DCE6-AF53-2A8D-9D939A9D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1869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9204CF-30E6-5AAF-1B26-440E447E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F3B45C-70C4-6B8B-9A9C-17A01935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37C9EB-9225-5B2D-A9C0-C23B0E2D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236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3D1EF-18DF-D313-D739-D58475F2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0F952-5E12-0737-57F1-3D9E03CE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2ED3EB-3D09-DE07-19ED-063C768A4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5F88B-0BA1-6C37-73BF-14030FA7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DB1886-4F03-E25F-F197-DC324A74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D714D-EB2D-B87A-480E-615F4F4D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8732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64D9B-66B2-F3C6-18F0-F8B20FC8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56B6E6-FF5B-90B0-0A1F-9BF096591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8B9C6-D72C-0D1B-26AC-F064962F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5B5197-6EBE-824A-38AC-79854F36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EBC634-24ED-964D-0B48-49112241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00FDC3-3ACB-C505-9D1A-294B7F93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3376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A5D816-FA02-5353-45B7-11297451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BB7CDE-3447-BDEE-F633-782A1CCD9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09EC1-711E-A764-C880-D5F297B9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555148-EEB7-8E7E-6FD4-97B48D905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22E288-4AC4-ECD2-D3F1-CB9AA73BF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9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CBE601-64E0-3F4C-E30A-D5B58234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" t="204" r="54722" b="-105"/>
          <a:stretch/>
        </p:blipFill>
        <p:spPr>
          <a:xfrm>
            <a:off x="6821632" y="-1"/>
            <a:ext cx="2322368" cy="5143501"/>
          </a:xfrm>
          <a:prstGeom prst="rect">
            <a:avLst/>
          </a:prstGeom>
        </p:spPr>
      </p:pic>
      <p:sp>
        <p:nvSpPr>
          <p:cNvPr id="106" name="Google Shape;106;p14"/>
          <p:cNvSpPr txBox="1">
            <a:spLocks noGrp="1"/>
          </p:cNvSpPr>
          <p:nvPr>
            <p:ph type="sldNum" sz="quarter" idx="12"/>
          </p:nvPr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fld>
            <a:endParaRPr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258763"/>
            <a:ext cx="6940550" cy="1995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200" dirty="0">
                <a:solidFill>
                  <a:srgbClr val="F7B737"/>
                </a:solidFill>
                <a:latin typeface="Menlo"/>
              </a:rPr>
              <a:t>Análisis de alquileres de inmuebles en España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805154-01B3-A491-10C2-F0BB353A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08" y="2510123"/>
            <a:ext cx="5818909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{Nombres: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[“Alfredo Blanco”,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“Daniel Sánchez”,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“Fernando Lucas”]</a:t>
            </a:r>
            <a:endParaRPr kumimoji="0" lang="es-ES" altLang="es-ES" sz="2000" b="1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87010" y="779769"/>
            <a:ext cx="4066938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Generación de </a:t>
            </a:r>
            <a:r>
              <a:rPr lang="es-ES" dirty="0">
                <a:solidFill>
                  <a:srgbClr val="D59109"/>
                </a:solidFill>
              </a:rPr>
              <a:t>centroides</a:t>
            </a:r>
            <a:r>
              <a:rPr lang="es-ES" dirty="0"/>
              <a:t> a través de .</a:t>
            </a:r>
            <a:r>
              <a:rPr lang="es-ES" dirty="0" err="1"/>
              <a:t>json</a:t>
            </a:r>
            <a:endParaRPr lang="es-E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Tooltip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/>
              <a:t>con </a:t>
            </a:r>
            <a:r>
              <a:rPr lang="es-ES" dirty="0" err="1"/>
              <a:t>barplots</a:t>
            </a:r>
            <a:r>
              <a:rPr lang="es-ES" dirty="0"/>
              <a:t> customizados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53948" y="804165"/>
            <a:ext cx="4890052" cy="2283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Introducción de columna </a:t>
            </a:r>
            <a:r>
              <a:rPr lang="es-ES" dirty="0">
                <a:solidFill>
                  <a:srgbClr val="D59109"/>
                </a:solidFill>
              </a:rPr>
              <a:t>€/m²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Utilización de la librería </a:t>
            </a:r>
            <a:r>
              <a:rPr lang="en" dirty="0">
                <a:solidFill>
                  <a:srgbClr val="D59109"/>
                </a:solidFill>
              </a:rPr>
              <a:t>geopandas</a:t>
            </a:r>
            <a:r>
              <a:rPr lang="en" dirty="0"/>
              <a:t> para centroides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</a:t>
            </a:r>
            <a:r>
              <a:rPr lang="en" dirty="0">
                <a:solidFill>
                  <a:srgbClr val="D59109"/>
                </a:solidFill>
              </a:rPr>
              <a:t>barplots</a:t>
            </a:r>
            <a:r>
              <a:rPr lang="en" dirty="0"/>
              <a:t> para Tooltip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Utilización de </a:t>
            </a:r>
            <a:r>
              <a:rPr lang="en" dirty="0">
                <a:solidFill>
                  <a:srgbClr val="D59109"/>
                </a:solidFill>
              </a:rPr>
              <a:t>HTML</a:t>
            </a:r>
            <a:r>
              <a:rPr lang="en" dirty="0"/>
              <a:t> para Tooltip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5.1 </a:t>
            </a:r>
            <a:r>
              <a:rPr lang="es-ES" sz="4000" dirty="0">
                <a:latin typeface="Menlo"/>
              </a:rPr>
              <a:t>Visualizaciones: </a:t>
            </a:r>
            <a:r>
              <a:rPr lang="es-ES" sz="4000" dirty="0" err="1">
                <a:latin typeface="Menlo"/>
              </a:rPr>
              <a:t>Choropleth</a:t>
            </a:r>
            <a:endParaRPr lang="es-ES" sz="4000" dirty="0">
              <a:latin typeface="Menlo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253948" y="2937739"/>
            <a:ext cx="4668078" cy="20964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endParaRPr lang="es-E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Para un mismo distrito el €/m² y </a:t>
            </a:r>
            <a:r>
              <a:rPr lang="es-ES" dirty="0" err="1"/>
              <a:t>rental_cost</a:t>
            </a:r>
            <a:r>
              <a:rPr lang="es-ES" dirty="0"/>
              <a:t> se comportan diferente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Mientras más cercano al centro de la ciudad se encuentre el alquiler, más alto es el €/m²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09" y="4760336"/>
            <a:ext cx="356329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10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E18600-3AED-D92B-4B45-93AD4C4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1" y="2450497"/>
            <a:ext cx="3834718" cy="2057139"/>
          </a:xfrm>
          <a:prstGeom prst="rect">
            <a:avLst/>
          </a:prstGeom>
        </p:spPr>
      </p:pic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67D60FE2-D6DD-04B7-ED87-45C534329030}"/>
              </a:ext>
            </a:extLst>
          </p:cNvPr>
          <p:cNvSpPr txBox="1">
            <a:spLocks/>
          </p:cNvSpPr>
          <p:nvPr/>
        </p:nvSpPr>
        <p:spPr>
          <a:xfrm>
            <a:off x="137314" y="4455454"/>
            <a:ext cx="4196146" cy="3295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1100" dirty="0">
                <a:solidFill>
                  <a:srgbClr val="A16E07"/>
                </a:solidFill>
                <a:latin typeface="Menlo"/>
              </a:rPr>
              <a:t>Para más información abrir los </a:t>
            </a:r>
            <a:r>
              <a:rPr lang="es-ES" sz="1100" dirty="0" err="1">
                <a:solidFill>
                  <a:srgbClr val="A16E07"/>
                </a:solidFill>
                <a:latin typeface="Menlo"/>
              </a:rPr>
              <a:t>Choropleth</a:t>
            </a:r>
            <a:r>
              <a:rPr lang="es-ES" sz="1100" dirty="0">
                <a:solidFill>
                  <a:srgbClr val="A16E07"/>
                </a:solidFill>
                <a:latin typeface="Menlo"/>
              </a:rPr>
              <a:t> en el archivo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09931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87010" y="779769"/>
            <a:ext cx="4384990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Alquiler más común por ciudad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Histogramas con variables numéricas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Normalización</a:t>
            </a:r>
            <a:r>
              <a:rPr lang="es-ES" dirty="0"/>
              <a:t> de histogramas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679344" y="794328"/>
            <a:ext cx="4219490" cy="1869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Histogramas</a:t>
            </a:r>
            <a:r>
              <a:rPr lang="es-ES" dirty="0"/>
              <a:t> de cada variable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Binning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/>
              <a:t>para variables numéricas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Realizar histogramas a partir de </a:t>
            </a:r>
            <a:r>
              <a:rPr lang="en" dirty="0">
                <a:solidFill>
                  <a:srgbClr val="D59109"/>
                </a:solidFill>
              </a:rPr>
              <a:t>porcentaje</a:t>
            </a:r>
            <a:r>
              <a:rPr lang="en" dirty="0"/>
              <a:t> de datos y no conteo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5.2 </a:t>
            </a:r>
            <a:r>
              <a:rPr lang="es-ES" sz="4000" dirty="0">
                <a:latin typeface="Menlo"/>
              </a:rPr>
              <a:t>Visualizaciones: </a:t>
            </a:r>
            <a:r>
              <a:rPr lang="es-ES" sz="4000" dirty="0" err="1">
                <a:latin typeface="Menlo"/>
              </a:rPr>
              <a:t>Barplots</a:t>
            </a:r>
            <a:endParaRPr lang="es-ES" sz="4000" dirty="0">
              <a:latin typeface="Menlo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182039" y="2429137"/>
            <a:ext cx="8665443" cy="51367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Conclusión: </a:t>
            </a:r>
            <a:r>
              <a:rPr lang="es-ES" dirty="0"/>
              <a:t>La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vivienda en alquiler más común sería la barra más alta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11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55522-2931-94C6-A8DD-783693CC7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63"/>
          <a:stretch/>
        </p:blipFill>
        <p:spPr>
          <a:xfrm>
            <a:off x="223245" y="3724691"/>
            <a:ext cx="2179995" cy="881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75F9A5-0B8A-10B2-0154-6C902AA2E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12" b="23997"/>
          <a:stretch/>
        </p:blipFill>
        <p:spPr>
          <a:xfrm>
            <a:off x="6873447" y="3739207"/>
            <a:ext cx="2175436" cy="8812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E64977-3EB9-41AC-505D-A145DA030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4" y="2942814"/>
            <a:ext cx="8768146" cy="7390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7C153-D30C-07CC-5711-EB08D5E9E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58" b="49104"/>
          <a:stretch/>
        </p:blipFill>
        <p:spPr>
          <a:xfrm>
            <a:off x="2432436" y="3737943"/>
            <a:ext cx="2179995" cy="881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622AC5-C5EA-1C56-4515-A046FAD6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21"/>
          <a:stretch/>
        </p:blipFill>
        <p:spPr>
          <a:xfrm>
            <a:off x="4679344" y="3734836"/>
            <a:ext cx="2175436" cy="832255"/>
          </a:xfrm>
          <a:prstGeom prst="rect">
            <a:avLst/>
          </a:prstGeom>
        </p:spPr>
      </p:pic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872F8570-D322-3A65-B2AF-03C65C10C70F}"/>
              </a:ext>
            </a:extLst>
          </p:cNvPr>
          <p:cNvSpPr txBox="1">
            <a:spLocks/>
          </p:cNvSpPr>
          <p:nvPr/>
        </p:nvSpPr>
        <p:spPr>
          <a:xfrm>
            <a:off x="728870" y="4593595"/>
            <a:ext cx="8150085" cy="2948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1100" dirty="0">
                <a:solidFill>
                  <a:srgbClr val="A16E07"/>
                </a:solidFill>
                <a:latin typeface="Menlo"/>
              </a:rPr>
              <a:t>Cada variable para la ciudad está indicada en el </a:t>
            </a:r>
            <a:r>
              <a:rPr lang="es-ES" sz="1100" dirty="0" err="1">
                <a:solidFill>
                  <a:srgbClr val="A16E07"/>
                </a:solidFill>
                <a:latin typeface="Menlo"/>
              </a:rPr>
              <a:t>DataFrame</a:t>
            </a:r>
            <a:r>
              <a:rPr lang="es-ES" sz="1100" dirty="0">
                <a:solidFill>
                  <a:srgbClr val="A16E07"/>
                </a:solidFill>
                <a:latin typeface="Menlo"/>
              </a:rPr>
              <a:t>, junto con qué porcentaje representa esta elección para la variable </a:t>
            </a:r>
          </a:p>
        </p:txBody>
      </p:sp>
    </p:spTree>
    <p:extLst>
      <p:ext uri="{BB962C8B-B14F-4D97-AF65-F5344CB8AC3E}">
        <p14:creationId xmlns:p14="http://schemas.microsoft.com/office/powerpoint/2010/main" val="116368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159027" y="715617"/>
            <a:ext cx="8918714" cy="2059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realizó la prueba de ANOVA para el análisis de distritos (cada ciudad) y para el conjunto de ciudades (tres ciudades). Arrojando lo siguiente (para las tres ciudades):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Estadístico F</a:t>
            </a:r>
            <a:r>
              <a:rPr lang="en" dirty="0"/>
              <a:t>: 28.53, indica gran variabilidad entre ciudades.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Valor p</a:t>
            </a:r>
            <a:r>
              <a:rPr lang="en" dirty="0"/>
              <a:t>: </a:t>
            </a:r>
            <a:r>
              <a:rPr lang="es-ES" dirty="0"/>
              <a:t>~0 (2.28e-48)</a:t>
            </a:r>
            <a:r>
              <a:rPr lang="en" dirty="0"/>
              <a:t>, rechaza la hipótesis nula.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r>
              <a:rPr lang="es-ES" dirty="0"/>
              <a:t>: La ubicación (ciudad y distrito) afecta significativamente los precios de alquiler.</a:t>
            </a: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6.1 </a:t>
            </a:r>
            <a:r>
              <a:rPr lang="es-ES" sz="4000" dirty="0">
                <a:latin typeface="Menlo"/>
              </a:rPr>
              <a:t>Conclusiones estadísticas: ANOVA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12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31C9318-9C04-8247-E12E-B47E1201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782428"/>
            <a:ext cx="3916017" cy="23610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E700CB-3C9A-F3C1-E88B-63A06E40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145" y="2774955"/>
            <a:ext cx="2576162" cy="22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2"/>
            <a:ext cx="5551925" cy="192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observo que existe una </a:t>
            </a:r>
            <a:r>
              <a:rPr lang="en" dirty="0">
                <a:solidFill>
                  <a:srgbClr val="D59109"/>
                </a:solidFill>
              </a:rPr>
              <a:t>relación</a:t>
            </a:r>
            <a:r>
              <a:rPr lang="en" dirty="0"/>
              <a:t> entre la fecha de publicación y la proporción de anuncios, donde la proporción disminuye por casi su totalidad en menos de </a:t>
            </a:r>
            <a:r>
              <a:rPr lang="en" dirty="0">
                <a:solidFill>
                  <a:srgbClr val="D59109"/>
                </a:solidFill>
              </a:rPr>
              <a:t>100 días</a:t>
            </a:r>
            <a:r>
              <a:rPr lang="en" dirty="0"/>
              <a:t>. Siendo así, se realizó un análisis con la prueba t y al no cumplirse se utilizó la U de </a:t>
            </a:r>
            <a:r>
              <a:rPr lang="es-ES" dirty="0"/>
              <a:t>Mann-Whitney,</a:t>
            </a:r>
            <a:r>
              <a:rPr lang="en" dirty="0"/>
              <a:t> arrojando lo siguiente: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6.2 </a:t>
            </a:r>
            <a:r>
              <a:rPr lang="es-ES" sz="4000" dirty="0">
                <a:latin typeface="Menlo"/>
              </a:rPr>
              <a:t>Conclusiones estadísticas: MWU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13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8117F9-859A-2C13-B06C-C9505299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35" y="768626"/>
            <a:ext cx="2952638" cy="2329417"/>
          </a:xfrm>
          <a:prstGeom prst="rect">
            <a:avLst/>
          </a:prstGeom>
        </p:spPr>
      </p:pic>
      <p:sp>
        <p:nvSpPr>
          <p:cNvPr id="10" name="Google Shape;146;p19">
            <a:extLst>
              <a:ext uri="{FF2B5EF4-FFF2-40B4-BE49-F238E27FC236}">
                <a16:creationId xmlns:a16="http://schemas.microsoft.com/office/drawing/2014/main" id="{3868761C-EAB1-F6D0-8F15-98374C4AA106}"/>
              </a:ext>
            </a:extLst>
          </p:cNvPr>
          <p:cNvSpPr txBox="1">
            <a:spLocks/>
          </p:cNvSpPr>
          <p:nvPr/>
        </p:nvSpPr>
        <p:spPr>
          <a:xfrm>
            <a:off x="556592" y="2604282"/>
            <a:ext cx="7964556" cy="215823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Contraste de Mann-Whitney U: 4383461.0, valor p: 0.0003895436424678453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s-ES" altLang="es-ES" dirty="0"/>
              <a:t>Se rechaza la hipótesis nula </a:t>
            </a:r>
            <a:r>
              <a:rPr lang="es-ES" altLang="es-ES" dirty="0" err="1"/>
              <a:t>μ_with_reduction</a:t>
            </a:r>
            <a:r>
              <a:rPr lang="es-ES" altLang="es-ES" dirty="0"/>
              <a:t> </a:t>
            </a:r>
            <a:r>
              <a:rPr lang="es-ES" altLang="es-ES" dirty="0">
                <a:solidFill>
                  <a:srgbClr val="D59109"/>
                </a:solidFill>
              </a:rPr>
              <a:t>≠</a:t>
            </a:r>
            <a:r>
              <a:rPr lang="es-ES" altLang="es-ES" dirty="0"/>
              <a:t> </a:t>
            </a:r>
            <a:r>
              <a:rPr lang="es-ES" altLang="es-ES" dirty="0" err="1"/>
              <a:t>μ_without_reduction</a:t>
            </a:r>
            <a:r>
              <a:rPr lang="es-ES" altLang="es-ES" dirty="0"/>
              <a:t>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r>
              <a:rPr lang="es-ES" dirty="0"/>
              <a:t>: La interpretación inicial sugiere que las propiedades con rebajas tienden a ser compradas más rápidamente, lo que podría explicar por qué son más recientes en la plataforma inmobiliaria.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8979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1"/>
            <a:ext cx="8322366" cy="3597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US" dirty="0"/>
              <a:t>Se realizaron dos funciones: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 err="1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rental_house_investment</a:t>
            </a:r>
            <a:r>
              <a:rPr lang="es-US" dirty="0"/>
              <a:t>: donde se incluye la inversión que se quiere hacer y en qué ciudad, y esto proporcionará los alquileres con mejores características que entren en esa inversión.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chollos</a:t>
            </a:r>
            <a:r>
              <a:rPr lang="es-US" dirty="0"/>
              <a:t>:  donde se coloca una ciudad, se pueden especificar distritos y un valor k, que describirá de cuanto quieres que sea la variación de los valores. Esto devolverá una serie de alquileres con puntación 5, 7 y 10, de peor oferta a mejor oferta.</a:t>
            </a:r>
          </a:p>
          <a:p>
            <a:pPr marL="0" indent="0">
              <a:buNone/>
            </a:pPr>
            <a:r>
              <a:rPr lang="es-US" dirty="0"/>
              <a:t>NOTA: Para ambas funciones únicamente se utilizan los valores que se contengan en el </a:t>
            </a:r>
            <a:r>
              <a:rPr lang="es-US" dirty="0" err="1"/>
              <a:t>DataFrame</a:t>
            </a:r>
            <a:r>
              <a:rPr lang="es-US" dirty="0"/>
              <a:t> de elección.</a:t>
            </a:r>
          </a:p>
          <a:p>
            <a:pPr marL="0" indent="0">
              <a:buNone/>
            </a:pPr>
            <a:r>
              <a:rPr lang="es-US" b="1" dirty="0"/>
              <a:t>En la siguiente diapositiva se ve una demostración.</a:t>
            </a:r>
            <a:endParaRPr lang="en" b="1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7 </a:t>
            </a:r>
            <a:r>
              <a:rPr lang="es-ES" sz="4000" dirty="0">
                <a:latin typeface="Menlo"/>
              </a:rPr>
              <a:t>Aplicaciones basada en datos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14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1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SITIO WEB DE INTERÉS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Web de bienes raíces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188581" y="1363400"/>
            <a:ext cx="4684794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UBICACIONES DE INTERÉS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  <a:p>
            <a:pPr lvl="0" algn="r" rtl="0">
              <a:spcBef>
                <a:spcPts val="600"/>
              </a:spcBef>
              <a:spcAft>
                <a:spcPts val="600"/>
              </a:spcAft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Madrid, Barcelona y Málaga</a:t>
            </a:r>
            <a:endParaRPr lang="en"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4" y="3121900"/>
            <a:ext cx="4380299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estructurales, renta, distrito y ciudad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ES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VARIABLES A ANALIZAR</a:t>
            </a:r>
          </a:p>
        </p:txBody>
      </p:sp>
      <p:sp>
        <p:nvSpPr>
          <p:cNvPr id="466" name="Google Shape;466;p41"/>
          <p:cNvSpPr/>
          <p:nvPr/>
        </p:nvSpPr>
        <p:spPr>
          <a:xfrm>
            <a:off x="4306957" y="3121900"/>
            <a:ext cx="4566418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funciones de búsqueda para la base de datos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APLICACIÓN DE USUARIO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FFC6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971979" y="2250297"/>
            <a:ext cx="365010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i="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Raleway"/>
              </a:rPr>
              <a:t>U</a:t>
            </a:r>
            <a:endParaRPr b="1" i="0" dirty="0">
              <a:ln>
                <a:solidFill>
                  <a:schemeClr val="tx1"/>
                </a:solidFill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dirty="0">
                <a:solidFill>
                  <a:schemeClr val="lt1"/>
                </a:solidFill>
                <a:latin typeface="Raleway"/>
              </a:rPr>
              <a:t>V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i="0" dirty="0">
                <a:ln>
                  <a:noFill/>
                </a:ln>
                <a:solidFill>
                  <a:schemeClr val="lt1"/>
                </a:solidFill>
                <a:latin typeface="Raleway"/>
              </a:rPr>
              <a:t>A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" name="Google Shape;102;p14">
            <a:extLst>
              <a:ext uri="{FF2B5EF4-FFF2-40B4-BE49-F238E27FC236}">
                <a16:creationId xmlns:a16="http://schemas.microsoft.com/office/drawing/2014/main" id="{E6BDDAA9-586A-7F04-9AEF-07484E933F2A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latin typeface="Menlo"/>
              </a:rPr>
              <a:t>Alcance del Proyecto</a:t>
            </a:r>
          </a:p>
        </p:txBody>
      </p:sp>
      <p:sp>
        <p:nvSpPr>
          <p:cNvPr id="6" name="Google Shape;106;p14">
            <a:extLst>
              <a:ext uri="{FF2B5EF4-FFF2-40B4-BE49-F238E27FC236}">
                <a16:creationId xmlns:a16="http://schemas.microsoft.com/office/drawing/2014/main" id="{1FDC7AAD-4E6A-AF80-6F31-1BCDF50B5FE6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2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8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5526576" y="1013270"/>
            <a:ext cx="3562009" cy="2723847"/>
            <a:chOff x="5385185" y="1189775"/>
            <a:chExt cx="3305700" cy="2750995"/>
          </a:xfrm>
        </p:grpSpPr>
        <p:sp>
          <p:nvSpPr>
            <p:cNvPr id="244" name="Google Shape;244;p28"/>
            <p:cNvSpPr/>
            <p:nvPr/>
          </p:nvSpPr>
          <p:spPr>
            <a:xfrm>
              <a:off x="538518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714D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effectLst/>
                </a:rPr>
                <a:t>📌</a:t>
              </a: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Visualización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086119" y="1858695"/>
              <a:ext cx="2236200" cy="208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📈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matplotlib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seaborn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🍃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folium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🗺️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geopandas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🔄 base64</a:t>
              </a: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-1" y="1013431"/>
            <a:ext cx="2639289" cy="2823077"/>
            <a:chOff x="0" y="1189989"/>
            <a:chExt cx="3546900" cy="2851214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7B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/>
                <a:t>🤖</a:t>
              </a:r>
              <a:r>
                <a:rPr lang="es-ES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Scrapping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406091" y="1895623"/>
              <a:ext cx="2924267" cy="214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🍵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BeautifulSoup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🚗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Selenium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📡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Requests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⏰ time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tqdm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195947" y="1013270"/>
            <a:ext cx="3812840" cy="2985371"/>
            <a:chOff x="2944204" y="1189775"/>
            <a:chExt cx="3305700" cy="3015124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5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👾Manejo de datos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588388" y="1858776"/>
              <a:ext cx="1983067" cy="234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🧮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NumPy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🐼 Pandas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📅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Datetime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🎲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Random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➕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Math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🔍 Re</a:t>
              </a:r>
            </a:p>
          </p:txBody>
        </p:sp>
      </p:grp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CD1F48CD-D371-C049-7FA5-2269A068E68C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3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6AC3B2EE-B7C2-43A8-6D99-B2152F0705E9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latin typeface="Menlo"/>
              </a:rPr>
              <a:t>Bibliotecas utilizadas de Python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C27E7BA0-7B60-16AF-2CAA-F11A9125B16C}"/>
              </a:ext>
            </a:extLst>
          </p:cNvPr>
          <p:cNvSpPr txBox="1">
            <a:spLocks/>
          </p:cNvSpPr>
          <p:nvPr/>
        </p:nvSpPr>
        <p:spPr>
          <a:xfrm>
            <a:off x="187010" y="4194313"/>
            <a:ext cx="8751006" cy="5539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2400" dirty="0">
                <a:solidFill>
                  <a:srgbClr val="A16E07"/>
                </a:solidFill>
                <a:latin typeface="Menlo"/>
              </a:rPr>
              <a:t>Se tuvieron que implementar partes en: JavaScript y HTML</a:t>
            </a:r>
          </a:p>
        </p:txBody>
      </p:sp>
    </p:spTree>
    <p:extLst>
      <p:ext uri="{BB962C8B-B14F-4D97-AF65-F5344CB8AC3E}">
        <p14:creationId xmlns:p14="http://schemas.microsoft.com/office/powerpoint/2010/main" val="15696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EF8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FC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B078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705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EE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🕸️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Web Scrapping Complejo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128414" y="1156100"/>
            <a:ext cx="178814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🛠️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Integración efectiva con Airtable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🎨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Visualizaciones de interés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259738" y="4063600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Depuración de avanzada de outliers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🧹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287814" y="4063599"/>
            <a:ext cx="1616029" cy="85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Identificación de variables significativas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🔍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64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Conclusiones estadísticas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💡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5" name="Google Shape;436;p39">
            <a:extLst>
              <a:ext uri="{FF2B5EF4-FFF2-40B4-BE49-F238E27FC236}">
                <a16:creationId xmlns:a16="http://schemas.microsoft.com/office/drawing/2014/main" id="{A6D27652-3B66-851C-3DB0-BA57D448F036}"/>
              </a:ext>
            </a:extLst>
          </p:cNvPr>
          <p:cNvSpPr/>
          <p:nvPr/>
        </p:nvSpPr>
        <p:spPr>
          <a:xfrm rot="8100000">
            <a:off x="7847128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7;p39">
            <a:extLst>
              <a:ext uri="{FF2B5EF4-FFF2-40B4-BE49-F238E27FC236}">
                <a16:creationId xmlns:a16="http://schemas.microsoft.com/office/drawing/2014/main" id="{64D3C6AA-7F5B-960A-3391-5591097F9FF7}"/>
              </a:ext>
            </a:extLst>
          </p:cNvPr>
          <p:cNvSpPr/>
          <p:nvPr/>
        </p:nvSpPr>
        <p:spPr>
          <a:xfrm>
            <a:off x="7947450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6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4B7B1752-4F27-094B-65DE-64853B916147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 err="1">
                <a:solidFill>
                  <a:srgbClr val="F7B737"/>
                </a:solidFill>
                <a:latin typeface="Menlo"/>
              </a:rPr>
              <a:t>Roadmap</a:t>
            </a:r>
            <a:r>
              <a:rPr lang="es-ES" sz="4800" dirty="0">
                <a:solidFill>
                  <a:srgbClr val="F7B737"/>
                </a:solidFill>
                <a:latin typeface="Menlo"/>
              </a:rPr>
              <a:t>: desarrollo y desafíos</a:t>
            </a:r>
          </a:p>
        </p:txBody>
      </p:sp>
      <p:sp>
        <p:nvSpPr>
          <p:cNvPr id="10" name="Google Shape;446;p39">
            <a:extLst>
              <a:ext uri="{FF2B5EF4-FFF2-40B4-BE49-F238E27FC236}">
                <a16:creationId xmlns:a16="http://schemas.microsoft.com/office/drawing/2014/main" id="{3FFD7A67-5297-D0E0-77B0-58003B4EE475}"/>
              </a:ext>
            </a:extLst>
          </p:cNvPr>
          <p:cNvSpPr txBox="1"/>
          <p:nvPr/>
        </p:nvSpPr>
        <p:spPr>
          <a:xfrm>
            <a:off x="7222430" y="959277"/>
            <a:ext cx="1590263" cy="74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📱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Aplicaciones basadas en Datos</a:t>
            </a:r>
            <a:endParaRPr lang="es-ES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11" name="Google Shape;106;p14">
            <a:extLst>
              <a:ext uri="{FF2B5EF4-FFF2-40B4-BE49-F238E27FC236}">
                <a16:creationId xmlns:a16="http://schemas.microsoft.com/office/drawing/2014/main" id="{AE5E36E4-7962-FA9E-170A-925EEC5CD824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4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91548" y="850113"/>
            <a:ext cx="4114801" cy="2529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La web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detectaba</a:t>
            </a:r>
            <a:r>
              <a:rPr lang="en" dirty="0"/>
              <a:t> e interrumpia nuestra búsqueda.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La web cargaba a medida que se le realizaba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scroll.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Aparición repentina de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popup</a:t>
            </a:r>
            <a:r>
              <a:rPr lang="en" dirty="0"/>
              <a:t> mientras se realizaba el scrapping.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472609" y="879890"/>
            <a:ext cx="4379843" cy="238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Implementamos funciones para similar un comportamiento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humano. 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Implementamos funciones para scroll automático con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javascript.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Implementación de para cambiar de iframe y lograr cerrar la ventana.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1. </a:t>
            </a:r>
            <a:r>
              <a:rPr lang="es-ES" sz="4000" dirty="0">
                <a:latin typeface="Menlo"/>
              </a:rPr>
              <a:t>Web </a:t>
            </a:r>
            <a:r>
              <a:rPr lang="es-ES" sz="4000" dirty="0" err="1">
                <a:latin typeface="Menlo"/>
              </a:rPr>
              <a:t>Scrapping</a:t>
            </a:r>
            <a:r>
              <a:rPr lang="es-ES" sz="4000" dirty="0">
                <a:latin typeface="Menlo"/>
              </a:rPr>
              <a:t> Complejo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69A84739-20FA-E78E-07F5-C568E30FC1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5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59FC9799-510D-752B-EE86-65BEDDA1A2C9}"/>
              </a:ext>
            </a:extLst>
          </p:cNvPr>
          <p:cNvSpPr txBox="1">
            <a:spLocks/>
          </p:cNvSpPr>
          <p:nvPr/>
        </p:nvSpPr>
        <p:spPr>
          <a:xfrm>
            <a:off x="5082209" y="3266660"/>
            <a:ext cx="3684103" cy="150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Obtención de un </a:t>
            </a:r>
            <a:r>
              <a:rPr lang="es-ES" dirty="0" err="1"/>
              <a:t>DataFrame</a:t>
            </a:r>
            <a:r>
              <a:rPr lang="es-ES" dirty="0"/>
              <a:t> con </a:t>
            </a:r>
            <a:r>
              <a:rPr lang="es-ES" dirty="0">
                <a:solidFill>
                  <a:srgbClr val="D59109"/>
                </a:solidFill>
              </a:rPr>
              <a:t>7889</a:t>
            </a:r>
            <a:r>
              <a:rPr lang="es-ES" dirty="0"/>
              <a:t> alquileres juntando Barcelona, Madrid y Málaga.</a:t>
            </a:r>
          </a:p>
        </p:txBody>
      </p:sp>
    </p:spTree>
    <p:extLst>
      <p:ext uri="{BB962C8B-B14F-4D97-AF65-F5344CB8AC3E}">
        <p14:creationId xmlns:p14="http://schemas.microsoft.com/office/powerpoint/2010/main" val="377063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472609" y="886831"/>
            <a:ext cx="4114801" cy="1220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Valores </a:t>
            </a:r>
            <a:r>
              <a:rPr lang="es-ES" dirty="0">
                <a:solidFill>
                  <a:srgbClr val="D59109"/>
                </a:solidFill>
              </a:rPr>
              <a:t>atípicos</a:t>
            </a:r>
            <a:r>
              <a:rPr lang="es-ES" dirty="0"/>
              <a:t> que alteraban la interpretación de los datos.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472609" y="2061595"/>
            <a:ext cx="4114801" cy="1400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Definición de función para </a:t>
            </a:r>
            <a:r>
              <a:rPr lang="en" dirty="0">
                <a:solidFill>
                  <a:srgbClr val="D59109"/>
                </a:solidFill>
              </a:rPr>
              <a:t>filtrado </a:t>
            </a:r>
            <a:r>
              <a:rPr lang="en" dirty="0"/>
              <a:t>de cada variable por distrito, utilizando parámetro k = 2.5.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2. </a:t>
            </a:r>
            <a:r>
              <a:rPr lang="es-ES" sz="4000" dirty="0">
                <a:latin typeface="Menlo"/>
              </a:rPr>
              <a:t>Depuración avanzada de </a:t>
            </a:r>
            <a:r>
              <a:rPr lang="es-ES" sz="4000" dirty="0" err="1">
                <a:latin typeface="Menlo"/>
              </a:rPr>
              <a:t>Outliers</a:t>
            </a:r>
            <a:endParaRPr lang="es-ES" sz="4000" dirty="0">
              <a:latin typeface="Menlo"/>
            </a:endParaRP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6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AF76EA-ED4F-D137-FF75-CF5B0506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2" y="959277"/>
            <a:ext cx="4114801" cy="3638197"/>
          </a:xfrm>
          <a:prstGeom prst="rect">
            <a:avLst/>
          </a:prstGeom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472609" y="3462039"/>
            <a:ext cx="4114801" cy="14743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Obtención de un </a:t>
            </a:r>
            <a:r>
              <a:rPr lang="es-ES" dirty="0" err="1"/>
              <a:t>DataFrame</a:t>
            </a:r>
            <a:r>
              <a:rPr lang="es-ES" dirty="0"/>
              <a:t> limpio de </a:t>
            </a:r>
            <a:r>
              <a:rPr lang="es-ES" dirty="0">
                <a:solidFill>
                  <a:srgbClr val="D59109"/>
                </a:solidFill>
              </a:rPr>
              <a:t>7125</a:t>
            </a:r>
            <a:r>
              <a:rPr lang="es-ES" dirty="0"/>
              <a:t> alquileres (</a:t>
            </a:r>
            <a:r>
              <a:rPr lang="es-ES" dirty="0" err="1"/>
              <a:t>df_no_outliers</a:t>
            </a:r>
            <a:r>
              <a:rPr lang="es-E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59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17342" y="1005055"/>
            <a:ext cx="4114801" cy="2099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Realizar la subida de todo el DF a nuestra tabla de </a:t>
            </a:r>
            <a:r>
              <a:rPr lang="es-ES" dirty="0" err="1">
                <a:solidFill>
                  <a:srgbClr val="D59109"/>
                </a:solidFill>
              </a:rPr>
              <a:t>Airtable</a:t>
            </a:r>
            <a:r>
              <a:rPr lang="es-ES" dirty="0"/>
              <a:t>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Creación</a:t>
            </a:r>
            <a:r>
              <a:rPr lang="es-ES" dirty="0"/>
              <a:t> de columnas automática en </a:t>
            </a:r>
            <a:r>
              <a:rPr lang="es-ES" dirty="0" err="1"/>
              <a:t>Airtable</a:t>
            </a:r>
            <a:r>
              <a:rPr lang="es-ES" dirty="0"/>
              <a:t>.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532143" y="1005055"/>
            <a:ext cx="4114801" cy="212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una </a:t>
            </a:r>
            <a:r>
              <a:rPr lang="en" dirty="0">
                <a:solidFill>
                  <a:srgbClr val="D59109"/>
                </a:solidFill>
              </a:rPr>
              <a:t>clase</a:t>
            </a:r>
            <a:r>
              <a:rPr lang="en" dirty="0"/>
              <a:t> Airtable con dos </a:t>
            </a:r>
            <a:r>
              <a:rPr lang="en" dirty="0">
                <a:solidFill>
                  <a:srgbClr val="D59109"/>
                </a:solidFill>
              </a:rPr>
              <a:t>funciones</a:t>
            </a:r>
            <a:r>
              <a:rPr lang="en" dirty="0"/>
              <a:t>, una de subida y otra de bajada de datos.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3. </a:t>
            </a:r>
            <a:r>
              <a:rPr lang="es-ES" sz="4000" dirty="0">
                <a:latin typeface="Menlo"/>
              </a:rPr>
              <a:t>Integración efectiva con </a:t>
            </a:r>
            <a:r>
              <a:rPr lang="es-ES" sz="4000" dirty="0" err="1">
                <a:latin typeface="Menlo"/>
              </a:rPr>
              <a:t>Airtable</a:t>
            </a:r>
            <a:endParaRPr lang="es-ES" sz="4000" dirty="0">
              <a:latin typeface="Menlo"/>
            </a:endParaRP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7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472609" y="3037975"/>
            <a:ext cx="4114801" cy="14743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Automatización </a:t>
            </a:r>
            <a:r>
              <a:rPr lang="es-ES" dirty="0"/>
              <a:t>de proceso de subida y descarga 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BC5F22-C25C-5CC7-59EF-C6EC9307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289" r="57391" b="69007"/>
          <a:stretch/>
        </p:blipFill>
        <p:spPr>
          <a:xfrm>
            <a:off x="417342" y="3104236"/>
            <a:ext cx="3896139" cy="111318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70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17342" y="779769"/>
            <a:ext cx="4114801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Determinar las variables significativas para el análisis.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Generación de gráficas demostrativas.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53948" y="804165"/>
            <a:ext cx="4650034" cy="187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Heatmap</a:t>
            </a:r>
            <a:r>
              <a:rPr lang="en" dirty="0"/>
              <a:t> por distrito para visualizar la correlación de las varibles.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la función de </a:t>
            </a:r>
            <a:r>
              <a:rPr lang="en" dirty="0">
                <a:solidFill>
                  <a:srgbClr val="D59109"/>
                </a:solidFill>
              </a:rPr>
              <a:t>correlación acumulada</a:t>
            </a:r>
            <a:r>
              <a:rPr lang="en" dirty="0"/>
              <a:t>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4. </a:t>
            </a:r>
            <a:r>
              <a:rPr lang="es-ES" sz="4000" dirty="0">
                <a:latin typeface="Menlo"/>
              </a:rPr>
              <a:t>Identificación de variables significativas</a:t>
            </a: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055163" y="2439230"/>
            <a:ext cx="5148470" cy="963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  <a:r>
              <a:rPr lang="es-ES" dirty="0"/>
              <a:t>: Variables significativas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rental_cost</a:t>
            </a:r>
            <a:r>
              <a:rPr lang="es-ES" dirty="0"/>
              <a:t>, </a:t>
            </a:r>
            <a:r>
              <a:rPr lang="es-ES" dirty="0" err="1">
                <a:solidFill>
                  <a:srgbClr val="D59109"/>
                </a:solidFill>
              </a:rPr>
              <a:t>dimension</a:t>
            </a:r>
            <a:r>
              <a:rPr lang="es-ES" dirty="0"/>
              <a:t>,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 err="1">
                <a:solidFill>
                  <a:srgbClr val="D59109"/>
                </a:solidFill>
              </a:rPr>
              <a:t>rooms</a:t>
            </a:r>
            <a:r>
              <a:rPr lang="es-ES" dirty="0"/>
              <a:t>,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 err="1">
                <a:solidFill>
                  <a:srgbClr val="D59109"/>
                </a:solidFill>
              </a:rPr>
              <a:t>bathrooms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B845A0-985B-9857-76DF-2E72A1C2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8" y="2691070"/>
            <a:ext cx="3642868" cy="2283643"/>
          </a:xfrm>
          <a:prstGeom prst="rect">
            <a:avLst/>
          </a:prstGeom>
        </p:spPr>
      </p:pic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8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39D842-8AB7-E313-1F0F-6F93A57AA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7" r="7491"/>
          <a:stretch/>
        </p:blipFill>
        <p:spPr>
          <a:xfrm>
            <a:off x="3958208" y="3296494"/>
            <a:ext cx="4934685" cy="1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505062" y="775500"/>
            <a:ext cx="4066938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CHOROPLETH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139169" y="775500"/>
            <a:ext cx="2696817" cy="560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BARPLOTS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 </a:t>
            </a:r>
            <a:r>
              <a:rPr lang="es-ES" sz="4000" dirty="0">
                <a:latin typeface="Menlo"/>
              </a:rPr>
              <a:t>Visualizaciones de interés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9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E18600-3AED-D92B-4B45-93AD4C4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4" y="3129338"/>
            <a:ext cx="3295585" cy="17679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BDD301-9C07-1007-54EF-30F8E5A42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4" y="1217650"/>
            <a:ext cx="3307322" cy="1838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753D5A-50ED-E5BD-2B1A-4C9DFEF2A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39"/>
          <a:stretch/>
        </p:blipFill>
        <p:spPr>
          <a:xfrm>
            <a:off x="4109789" y="1217649"/>
            <a:ext cx="4881795" cy="36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7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910</Words>
  <Application>Microsoft Office PowerPoint</Application>
  <PresentationFormat>Presentación en pantalla (16:9)</PresentationFormat>
  <Paragraphs>155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Calibri Light</vt:lpstr>
      <vt:lpstr>Arial</vt:lpstr>
      <vt:lpstr>Raleway</vt:lpstr>
      <vt:lpstr>Lato</vt:lpstr>
      <vt:lpstr>Menlo</vt:lpstr>
      <vt:lpstr>Calibri</vt:lpstr>
      <vt:lpstr>Consolas</vt:lpstr>
      <vt:lpstr>Tema de Office</vt:lpstr>
      <vt:lpstr>Análisis de alquileres de inmuebles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alquileres de inmuebles en España</dc:title>
  <dc:creator>Alfredo Blanco Bifano</dc:creator>
  <cp:lastModifiedBy>Alfredo Blanco Bifano</cp:lastModifiedBy>
  <cp:revision>3</cp:revision>
  <dcterms:modified xsi:type="dcterms:W3CDTF">2025-05-03T17:03:11Z</dcterms:modified>
</cp:coreProperties>
</file>